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2" r:id="rId9"/>
    <p:sldId id="261" r:id="rId10"/>
    <p:sldId id="266" r:id="rId11"/>
    <p:sldId id="267" r:id="rId12"/>
    <p:sldId id="268" r:id="rId13"/>
    <p:sldId id="273" r:id="rId14"/>
    <p:sldId id="327" r:id="rId15"/>
    <p:sldId id="270" r:id="rId16"/>
    <p:sldId id="271" r:id="rId17"/>
    <p:sldId id="272" r:id="rId18"/>
    <p:sldId id="335" r:id="rId19"/>
    <p:sldId id="274" r:id="rId20"/>
    <p:sldId id="275" r:id="rId21"/>
    <p:sldId id="276" r:id="rId22"/>
    <p:sldId id="282" r:id="rId23"/>
    <p:sldId id="283" r:id="rId24"/>
    <p:sldId id="284" r:id="rId25"/>
    <p:sldId id="329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8" r:id="rId38"/>
    <p:sldId id="299" r:id="rId39"/>
    <p:sldId id="297" r:id="rId40"/>
    <p:sldId id="300" r:id="rId41"/>
    <p:sldId id="334" r:id="rId42"/>
    <p:sldId id="301" r:id="rId43"/>
    <p:sldId id="302" r:id="rId44"/>
    <p:sldId id="330" r:id="rId45"/>
    <p:sldId id="304" r:id="rId46"/>
    <p:sldId id="332" r:id="rId47"/>
    <p:sldId id="305" r:id="rId48"/>
    <p:sldId id="306" r:id="rId49"/>
    <p:sldId id="307" r:id="rId50"/>
    <p:sldId id="326" r:id="rId51"/>
    <p:sldId id="308" r:id="rId52"/>
    <p:sldId id="309" r:id="rId53"/>
    <p:sldId id="310" r:id="rId54"/>
    <p:sldId id="311" r:id="rId55"/>
    <p:sldId id="277" r:id="rId56"/>
    <p:sldId id="314" r:id="rId57"/>
    <p:sldId id="315" r:id="rId58"/>
    <p:sldId id="280" r:id="rId59"/>
    <p:sldId id="281" r:id="rId60"/>
    <p:sldId id="313" r:id="rId61"/>
    <p:sldId id="312" r:id="rId62"/>
    <p:sldId id="316" r:id="rId63"/>
    <p:sldId id="317" r:id="rId64"/>
    <p:sldId id="319" r:id="rId65"/>
    <p:sldId id="321" r:id="rId66"/>
    <p:sldId id="320" r:id="rId67"/>
    <p:sldId id="322" r:id="rId68"/>
    <p:sldId id="323" r:id="rId69"/>
    <p:sldId id="324" r:id="rId70"/>
    <p:sldId id="325" r:id="rId71"/>
  </p:sldIdLst>
  <p:sldSz cx="9144000" cy="6858000" type="screen4x3"/>
  <p:notesSz cx="6858000" cy="9144000"/>
  <p:embeddedFontLst>
    <p:embeddedFont>
      <p:font typeface="Segoe UI" panose="020B0502040204020203" pitchFamily="34" charset="0"/>
      <p:regular r:id="rId72"/>
      <p:bold r:id="rId73"/>
      <p:italic r:id="rId74"/>
      <p:boldItalic r:id="rId75"/>
    </p:embeddedFont>
    <p:embeddedFont>
      <p:font typeface="Cabin" panose="020B0803050202020004" pitchFamily="34" charset="0"/>
      <p:regular r:id="rId76"/>
      <p:bold r:id="rId77"/>
      <p:italic r:id="rId78"/>
      <p:boldItalic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>
      <p:cViewPr varScale="1">
        <p:scale>
          <a:sx n="96" d="100"/>
          <a:sy n="96" d="100"/>
        </p:scale>
        <p:origin x="19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microsoft.com/office/2007/relationships/hdphoto" Target="../media/hdphoto6.wdp"/><Relationship Id="rId10" Type="http://schemas.openxmlformats.org/officeDocument/2006/relationships/image" Target="../media/image55.emf"/><Relationship Id="rId4" Type="http://schemas.openxmlformats.org/officeDocument/2006/relationships/image" Target="../media/image52.png"/><Relationship Id="rId9" Type="http://schemas.microsoft.com/office/2007/relationships/hdphoto" Target="../media/hdphoto8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7.png"/><Relationship Id="rId7" Type="http://schemas.openxmlformats.org/officeDocument/2006/relationships/image" Target="../media/image64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3.png"/><Relationship Id="rId4" Type="http://schemas.microsoft.com/office/2007/relationships/hdphoto" Target="../media/hdphoto9.wdp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nitrogen.</a:t>
            </a:r>
            <a:endParaRPr lang="en-US" dirty="0"/>
          </a:p>
          <a:p>
            <a:r>
              <a:rPr lang="en-US" dirty="0" smtClean="0"/>
              <a:t>Rats are a good model and have been well-studied.</a:t>
            </a:r>
          </a:p>
          <a:p>
            <a:r>
              <a:rPr lang="en-US" dirty="0" smtClean="0"/>
              <a:t>Mice are less studied.</a:t>
            </a:r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374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4" y="4060723"/>
            <a:ext cx="7556685" cy="21639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Hatched bars represent seven-day 10 mg/kg cortisone on adult male rats (Goldberg, JBC, 1969).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Pair-feeding does not change findings.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36157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35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5334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5334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5334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34233" y="2901883"/>
            <a:ext cx="478269" cy="36933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+mn-lt"/>
              </a:rPr>
              <a:t>V</a:t>
            </a:r>
            <a:endParaRPr lang="en-US" alt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125471" y="3419237"/>
            <a:ext cx="3870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248438" y="3910626"/>
            <a:ext cx="760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D+T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3920" y="6488668"/>
            <a:ext cx="3215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Eight week old, male, C57BL/6.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loss of body weight is alleviated by testosterone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250" name="Group 249"/>
          <p:cNvGrpSpPr/>
          <p:nvPr/>
        </p:nvGrpSpPr>
        <p:grpSpPr>
          <a:xfrm>
            <a:off x="-16699" y="1494043"/>
            <a:ext cx="8195766" cy="1622066"/>
            <a:chOff x="0" y="1690689"/>
            <a:chExt cx="8195766" cy="162206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743282" y="2477868"/>
              <a:ext cx="6445327" cy="212301"/>
              <a:chOff x="614" y="1118"/>
              <a:chExt cx="2702" cy="89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6554617" y="2673470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5" name="Group 12"/>
            <p:cNvGrpSpPr>
              <a:grpSpLocks/>
            </p:cNvGrpSpPr>
            <p:nvPr/>
          </p:nvGrpSpPr>
          <p:grpSpPr bwMode="auto">
            <a:xfrm>
              <a:off x="781838" y="1833812"/>
              <a:ext cx="920761" cy="462766"/>
              <a:chOff x="179" y="848"/>
              <a:chExt cx="386" cy="194"/>
            </a:xfrm>
          </p:grpSpPr>
          <p:sp>
            <p:nvSpPr>
              <p:cNvPr id="16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0"/>
            <p:cNvGrpSpPr>
              <a:grpSpLocks/>
            </p:cNvGrpSpPr>
            <p:nvPr/>
          </p:nvGrpSpPr>
          <p:grpSpPr bwMode="auto">
            <a:xfrm>
              <a:off x="781838" y="2849989"/>
              <a:ext cx="920761" cy="462766"/>
              <a:chOff x="179" y="1274"/>
              <a:chExt cx="386" cy="194"/>
            </a:xfrm>
          </p:grpSpPr>
          <p:sp>
            <p:nvSpPr>
              <p:cNvPr id="24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" name="Group 28"/>
            <p:cNvGrpSpPr>
              <a:grpSpLocks/>
            </p:cNvGrpSpPr>
            <p:nvPr/>
          </p:nvGrpSpPr>
          <p:grpSpPr bwMode="auto">
            <a:xfrm>
              <a:off x="781838" y="2341902"/>
              <a:ext cx="920761" cy="462766"/>
              <a:chOff x="179" y="1061"/>
              <a:chExt cx="386" cy="194"/>
            </a:xfrm>
          </p:grpSpPr>
          <p:sp>
            <p:nvSpPr>
              <p:cNvPr id="32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" name="Group 37"/>
            <p:cNvGrpSpPr>
              <a:grpSpLocks/>
            </p:cNvGrpSpPr>
            <p:nvPr/>
          </p:nvGrpSpPr>
          <p:grpSpPr bwMode="auto">
            <a:xfrm>
              <a:off x="2270455" y="1690689"/>
              <a:ext cx="510474" cy="694150"/>
              <a:chOff x="835" y="788"/>
              <a:chExt cx="214" cy="291"/>
            </a:xfrm>
          </p:grpSpPr>
          <p:sp>
            <p:nvSpPr>
              <p:cNvPr id="59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6" name="Rectangle 109"/>
            <p:cNvSpPr>
              <a:spLocks noChangeArrowheads="1"/>
            </p:cNvSpPr>
            <p:nvPr/>
          </p:nvSpPr>
          <p:spPr bwMode="auto">
            <a:xfrm>
              <a:off x="282671" y="1847410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7" name="Rectangle 109"/>
            <p:cNvSpPr>
              <a:spLocks noChangeArrowheads="1"/>
            </p:cNvSpPr>
            <p:nvPr/>
          </p:nvSpPr>
          <p:spPr bwMode="auto">
            <a:xfrm>
              <a:off x="373909" y="2364764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18" name="Rectangle 109"/>
            <p:cNvSpPr>
              <a:spLocks noChangeArrowheads="1"/>
            </p:cNvSpPr>
            <p:nvPr/>
          </p:nvSpPr>
          <p:spPr bwMode="auto">
            <a:xfrm>
              <a:off x="0" y="2856153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1" name="Group 240"/>
            <p:cNvGrpSpPr/>
            <p:nvPr/>
          </p:nvGrpSpPr>
          <p:grpSpPr>
            <a:xfrm>
              <a:off x="2883450" y="1856702"/>
              <a:ext cx="2263737" cy="481719"/>
              <a:chOff x="6423063" y="2377812"/>
              <a:chExt cx="2263737" cy="1118749"/>
            </a:xfrm>
          </p:grpSpPr>
          <p:sp>
            <p:nvSpPr>
              <p:cNvPr id="242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3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1" name="Group 250"/>
          <p:cNvGrpSpPr/>
          <p:nvPr/>
        </p:nvGrpSpPr>
        <p:grpSpPr>
          <a:xfrm>
            <a:off x="-16699" y="3322015"/>
            <a:ext cx="8195766" cy="1622066"/>
            <a:chOff x="33395" y="3513130"/>
            <a:chExt cx="8195766" cy="1622066"/>
          </a:xfrm>
        </p:grpSpPr>
        <p:grpSp>
          <p:nvGrpSpPr>
            <p:cNvPr id="121" name="Group 1"/>
            <p:cNvGrpSpPr>
              <a:grpSpLocks/>
            </p:cNvGrpSpPr>
            <p:nvPr/>
          </p:nvGrpSpPr>
          <p:grpSpPr bwMode="auto">
            <a:xfrm>
              <a:off x="1776677" y="4300309"/>
              <a:ext cx="6445327" cy="212301"/>
              <a:chOff x="614" y="1118"/>
              <a:chExt cx="2702" cy="89"/>
            </a:xfrm>
          </p:grpSpPr>
          <p:sp>
            <p:nvSpPr>
              <p:cNvPr id="12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1" name="Rectangle 11"/>
            <p:cNvSpPr>
              <a:spLocks noChangeArrowheads="1"/>
            </p:cNvSpPr>
            <p:nvPr/>
          </p:nvSpPr>
          <p:spPr bwMode="auto">
            <a:xfrm>
              <a:off x="6588012" y="4495911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32" name="Group 12"/>
            <p:cNvGrpSpPr>
              <a:grpSpLocks/>
            </p:cNvGrpSpPr>
            <p:nvPr/>
          </p:nvGrpSpPr>
          <p:grpSpPr bwMode="auto">
            <a:xfrm>
              <a:off x="815233" y="3656253"/>
              <a:ext cx="920761" cy="462766"/>
              <a:chOff x="179" y="848"/>
              <a:chExt cx="386" cy="194"/>
            </a:xfrm>
          </p:grpSpPr>
          <p:sp>
            <p:nvSpPr>
              <p:cNvPr id="13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0" name="Group 20"/>
            <p:cNvGrpSpPr>
              <a:grpSpLocks/>
            </p:cNvGrpSpPr>
            <p:nvPr/>
          </p:nvGrpSpPr>
          <p:grpSpPr bwMode="auto">
            <a:xfrm>
              <a:off x="815233" y="4672430"/>
              <a:ext cx="920761" cy="462766"/>
              <a:chOff x="179" y="1274"/>
              <a:chExt cx="386" cy="194"/>
            </a:xfrm>
          </p:grpSpPr>
          <p:sp>
            <p:nvSpPr>
              <p:cNvPr id="14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8" name="Group 28"/>
            <p:cNvGrpSpPr>
              <a:grpSpLocks/>
            </p:cNvGrpSpPr>
            <p:nvPr/>
          </p:nvGrpSpPr>
          <p:grpSpPr bwMode="auto">
            <a:xfrm>
              <a:off x="815233" y="4164343"/>
              <a:ext cx="920761" cy="462766"/>
              <a:chOff x="179" y="1061"/>
              <a:chExt cx="386" cy="194"/>
            </a:xfrm>
          </p:grpSpPr>
          <p:sp>
            <p:nvSpPr>
              <p:cNvPr id="14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7" name="Group 37"/>
            <p:cNvGrpSpPr>
              <a:grpSpLocks/>
            </p:cNvGrpSpPr>
            <p:nvPr/>
          </p:nvGrpSpPr>
          <p:grpSpPr bwMode="auto">
            <a:xfrm>
              <a:off x="2303850" y="3513130"/>
              <a:ext cx="510474" cy="694150"/>
              <a:chOff x="835" y="788"/>
              <a:chExt cx="214" cy="291"/>
            </a:xfrm>
          </p:grpSpPr>
          <p:sp>
            <p:nvSpPr>
              <p:cNvPr id="176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2" name="Group 52"/>
            <p:cNvGrpSpPr>
              <a:grpSpLocks/>
            </p:cNvGrpSpPr>
            <p:nvPr/>
          </p:nvGrpSpPr>
          <p:grpSpPr bwMode="auto">
            <a:xfrm>
              <a:off x="2928822" y="3513130"/>
              <a:ext cx="510474" cy="694150"/>
              <a:chOff x="1097" y="788"/>
              <a:chExt cx="214" cy="291"/>
            </a:xfrm>
          </p:grpSpPr>
          <p:sp>
            <p:nvSpPr>
              <p:cNvPr id="166" name="Freeform 53"/>
              <p:cNvSpPr>
                <a:spLocks noChangeArrowheads="1"/>
              </p:cNvSpPr>
              <p:nvPr/>
            </p:nvSpPr>
            <p:spPr bwMode="auto">
              <a:xfrm>
                <a:off x="1097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Freeform 54"/>
              <p:cNvSpPr>
                <a:spLocks noChangeArrowheads="1"/>
              </p:cNvSpPr>
              <p:nvPr/>
            </p:nvSpPr>
            <p:spPr bwMode="auto">
              <a:xfrm>
                <a:off x="1097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3" name="Group 55"/>
            <p:cNvGrpSpPr>
              <a:grpSpLocks/>
            </p:cNvGrpSpPr>
            <p:nvPr/>
          </p:nvGrpSpPr>
          <p:grpSpPr bwMode="auto">
            <a:xfrm>
              <a:off x="3551410" y="3513130"/>
              <a:ext cx="510474" cy="694150"/>
              <a:chOff x="1358" y="788"/>
              <a:chExt cx="214" cy="291"/>
            </a:xfrm>
          </p:grpSpPr>
          <p:sp>
            <p:nvSpPr>
              <p:cNvPr id="164" name="Freeform 56"/>
              <p:cNvSpPr>
                <a:spLocks noChangeArrowheads="1"/>
              </p:cNvSpPr>
              <p:nvPr/>
            </p:nvSpPr>
            <p:spPr bwMode="auto">
              <a:xfrm>
                <a:off x="1358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Freeform 57"/>
              <p:cNvSpPr>
                <a:spLocks noChangeArrowheads="1"/>
              </p:cNvSpPr>
              <p:nvPr/>
            </p:nvSpPr>
            <p:spPr bwMode="auto">
              <a:xfrm>
                <a:off x="1358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8" name="Rectangle 109"/>
            <p:cNvSpPr>
              <a:spLocks noChangeArrowheads="1"/>
            </p:cNvSpPr>
            <p:nvPr/>
          </p:nvSpPr>
          <p:spPr bwMode="auto">
            <a:xfrm>
              <a:off x="316066" y="3669851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79" name="Rectangle 109"/>
            <p:cNvSpPr>
              <a:spLocks noChangeArrowheads="1"/>
            </p:cNvSpPr>
            <p:nvPr/>
          </p:nvSpPr>
          <p:spPr bwMode="auto">
            <a:xfrm>
              <a:off x="407304" y="4187205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80" name="Rectangle 109"/>
            <p:cNvSpPr>
              <a:spLocks noChangeArrowheads="1"/>
            </p:cNvSpPr>
            <p:nvPr/>
          </p:nvSpPr>
          <p:spPr bwMode="auto">
            <a:xfrm>
              <a:off x="33395" y="4678594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4192277" y="3680651"/>
              <a:ext cx="2263737" cy="481719"/>
              <a:chOff x="6423063" y="2377812"/>
              <a:chExt cx="2263737" cy="1118749"/>
            </a:xfrm>
          </p:grpSpPr>
          <p:sp>
            <p:nvSpPr>
              <p:cNvPr id="245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6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-16699" y="5149988"/>
            <a:ext cx="8894686" cy="1622066"/>
            <a:chOff x="-16699" y="5149988"/>
            <a:chExt cx="8894686" cy="1622066"/>
          </a:xfrm>
        </p:grpSpPr>
        <p:grpSp>
          <p:nvGrpSpPr>
            <p:cNvPr id="181" name="Group 1"/>
            <p:cNvGrpSpPr>
              <a:grpSpLocks/>
            </p:cNvGrpSpPr>
            <p:nvPr/>
          </p:nvGrpSpPr>
          <p:grpSpPr bwMode="auto">
            <a:xfrm>
              <a:off x="1726583" y="5937167"/>
              <a:ext cx="6445327" cy="212301"/>
              <a:chOff x="614" y="1118"/>
              <a:chExt cx="2702" cy="89"/>
            </a:xfrm>
          </p:grpSpPr>
          <p:sp>
            <p:nvSpPr>
              <p:cNvPr id="18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Rectangle 11"/>
            <p:cNvSpPr>
              <a:spLocks noChangeArrowheads="1"/>
            </p:cNvSpPr>
            <p:nvPr/>
          </p:nvSpPr>
          <p:spPr bwMode="auto">
            <a:xfrm>
              <a:off x="6537918" y="6132769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92" name="Group 12"/>
            <p:cNvGrpSpPr>
              <a:grpSpLocks/>
            </p:cNvGrpSpPr>
            <p:nvPr/>
          </p:nvGrpSpPr>
          <p:grpSpPr bwMode="auto">
            <a:xfrm>
              <a:off x="765139" y="5293111"/>
              <a:ext cx="920761" cy="462766"/>
              <a:chOff x="179" y="848"/>
              <a:chExt cx="386" cy="194"/>
            </a:xfrm>
          </p:grpSpPr>
          <p:sp>
            <p:nvSpPr>
              <p:cNvPr id="19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0" name="Group 20"/>
            <p:cNvGrpSpPr>
              <a:grpSpLocks/>
            </p:cNvGrpSpPr>
            <p:nvPr/>
          </p:nvGrpSpPr>
          <p:grpSpPr bwMode="auto">
            <a:xfrm>
              <a:off x="765139" y="6309288"/>
              <a:ext cx="920761" cy="462766"/>
              <a:chOff x="179" y="1274"/>
              <a:chExt cx="386" cy="194"/>
            </a:xfrm>
          </p:grpSpPr>
          <p:sp>
            <p:nvSpPr>
              <p:cNvPr id="20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8" name="Group 28"/>
            <p:cNvGrpSpPr>
              <a:grpSpLocks/>
            </p:cNvGrpSpPr>
            <p:nvPr/>
          </p:nvGrpSpPr>
          <p:grpSpPr bwMode="auto">
            <a:xfrm>
              <a:off x="765139" y="5801201"/>
              <a:ext cx="920761" cy="462766"/>
              <a:chOff x="179" y="1061"/>
              <a:chExt cx="386" cy="194"/>
            </a:xfrm>
          </p:grpSpPr>
          <p:sp>
            <p:nvSpPr>
              <p:cNvPr id="20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6" name="Group 36"/>
            <p:cNvGrpSpPr>
              <a:grpSpLocks/>
            </p:cNvGrpSpPr>
            <p:nvPr/>
          </p:nvGrpSpPr>
          <p:grpSpPr bwMode="auto">
            <a:xfrm>
              <a:off x="2253756" y="5149988"/>
              <a:ext cx="4250767" cy="694150"/>
              <a:chOff x="835" y="788"/>
              <a:chExt cx="1782" cy="291"/>
            </a:xfrm>
          </p:grpSpPr>
          <p:grpSp>
            <p:nvGrpSpPr>
              <p:cNvPr id="217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236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8" name="Group 217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234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9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232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0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230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1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1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228" name="Freeform 227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Freeform 228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2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226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7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3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224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38" name="Rectangle 109"/>
            <p:cNvSpPr>
              <a:spLocks noChangeArrowheads="1"/>
            </p:cNvSpPr>
            <p:nvPr/>
          </p:nvSpPr>
          <p:spPr bwMode="auto">
            <a:xfrm>
              <a:off x="265972" y="5306709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39" name="Rectangle 109"/>
            <p:cNvSpPr>
              <a:spLocks noChangeArrowheads="1"/>
            </p:cNvSpPr>
            <p:nvPr/>
          </p:nvSpPr>
          <p:spPr bwMode="auto">
            <a:xfrm>
              <a:off x="357210" y="5824063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240" name="Rectangle 109"/>
            <p:cNvSpPr>
              <a:spLocks noChangeArrowheads="1"/>
            </p:cNvSpPr>
            <p:nvPr/>
          </p:nvSpPr>
          <p:spPr bwMode="auto">
            <a:xfrm>
              <a:off x="-16699" y="6315452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614250" y="5374345"/>
              <a:ext cx="2263737" cy="481719"/>
              <a:chOff x="6423063" y="2377812"/>
              <a:chExt cx="2263737" cy="1118749"/>
            </a:xfrm>
          </p:grpSpPr>
          <p:sp>
            <p:nvSpPr>
              <p:cNvPr id="248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9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26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 effects on body weight </a:t>
            </a:r>
            <a:r>
              <a:rPr lang="en-US" dirty="0" smtClean="0"/>
              <a:t>becomes evident at </a:t>
            </a:r>
            <a:r>
              <a:rPr lang="en-US" dirty="0" smtClean="0"/>
              <a:t>later stage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macroscopic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</a:t>
            </a:r>
            <a:r>
              <a:rPr lang="en-US" dirty="0"/>
              <a:t>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histological</a:t>
            </a:r>
            <a:endParaRPr lang="en-US" dirty="0"/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partly restores lean mass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33478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Only dexamethasone alters fat deposits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Dexamethasone appears to act sooner (cue pre-treatment experiments).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Testosterone partly restores individual muscles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5764" y="1655917"/>
            <a:ext cx="8712473" cy="5040670"/>
            <a:chOff x="106215" y="1498601"/>
            <a:chExt cx="8712473" cy="504067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5" y="1498601"/>
              <a:ext cx="8712473" cy="50406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06216" y="1650470"/>
              <a:ext cx="430887" cy="1602170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gastrocnemius (g)</a:t>
              </a:r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27240" y="4592968"/>
              <a:ext cx="430887" cy="1239827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levator ani (g)</a:t>
              </a:r>
              <a:endParaRPr lang="en-US" sz="16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216" y="4592968"/>
              <a:ext cx="430887" cy="1281248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quadriceps (g)</a:t>
              </a:r>
              <a:endParaRPr lang="en-US" sz="1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27239" y="2073535"/>
              <a:ext cx="430887" cy="1179105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triceps br. (g)</a:t>
              </a:r>
              <a:endParaRPr lang="en-US" sz="16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043078" y="654067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733663" y="65406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3352493" y="65406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346704" y="654269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5037289" y="65426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7656119" y="654269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74723" y="2576053"/>
            <a:ext cx="5594555" cy="2181230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Dexa: caveats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55391" y="2215756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</a:t>
              </a:r>
              <a:r>
                <a:rPr lang="en-US" sz="1400" i="1" dirty="0" smtClean="0"/>
                <a:t>JCI</a:t>
              </a:r>
              <a:r>
                <a:rPr lang="en-US" sz="1400" dirty="0" smtClean="0"/>
                <a:t>, 1995).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1767" y="1465107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</a:t>
              </a:r>
              <a:r>
                <a:rPr lang="en-US" sz="1400" i="1" dirty="0" smtClean="0"/>
                <a:t>J </a:t>
              </a:r>
              <a:r>
                <a:rPr lang="en-US" sz="1400" i="1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3439597" y="6510239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1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Molecular marker studies in glucocorticoid atrophy, denervation indicate anabolic and anti-catabolic effects.</a:t>
            </a:r>
          </a:p>
          <a:p>
            <a:r>
              <a:rPr lang="en-US" dirty="0" smtClean="0"/>
              <a:t>Anti-proteolytic in rescue of castration (Serra, Sandor et al., 2012).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848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MuRF1 is restored to baseline levels by testosterone co-administration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4" y="1267861"/>
            <a:ext cx="8028216" cy="5508542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activity correlates with phenotype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9" r="34687"/>
          <a:stretch/>
        </p:blipFill>
        <p:spPr>
          <a:xfrm>
            <a:off x="2005168" y="1815792"/>
            <a:ext cx="2212258" cy="4351338"/>
          </a:xfrm>
        </p:spPr>
      </p:pic>
      <p:sp>
        <p:nvSpPr>
          <p:cNvPr id="5" name="Rectangle 4"/>
          <p:cNvSpPr/>
          <p:nvPr/>
        </p:nvSpPr>
        <p:spPr>
          <a:xfrm>
            <a:off x="2593805" y="614817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628651" y="2516139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28650" y="4428514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4670323" y="3457490"/>
            <a:ext cx="41197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Could not substantiate ubiquitination of myosin.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mechanisms, such as macrophage 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645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</a:t>
            </a:r>
            <a:r>
              <a:rPr lang="en-US" dirty="0" smtClean="0"/>
              <a:t>examethasone represses autophagosome-associated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8499"/>
            <a:ext cx="7886700" cy="1325563"/>
          </a:xfrm>
        </p:spPr>
        <p:txBody>
          <a:bodyPr/>
          <a:lstStyle/>
          <a:p>
            <a:r>
              <a:rPr lang="en-US" dirty="0" smtClean="0"/>
              <a:t>Cathepsin L activity does not correlate with phenotype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539567"/>
            <a:ext cx="4140596" cy="4140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Prenylated</a:t>
            </a:r>
            <a:r>
              <a:rPr lang="en-US" dirty="0" smtClean="0"/>
              <a:t> LC3 isoform indicates autophagy unchanged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624146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624145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0" y="6337505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Gastrocnemius, 7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Sub-optimal normalization has been used by others to hypothesize role of autophagy.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markers did not correlate with the phenotype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4960" y="6488668"/>
            <a:ext cx="9077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Also, no change in mu-calpain, calpastatin protein levels.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244595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96" y="181589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 appear unchanged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589309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653765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144567"/>
              </p:ext>
            </p:extLst>
          </p:nvPr>
        </p:nvGraphicFramePr>
        <p:xfrm>
          <a:off x="187554" y="2988595"/>
          <a:ext cx="4070551" cy="708335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8944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541" y="177166"/>
            <a:ext cx="7886700" cy="1325563"/>
          </a:xfrm>
        </p:spPr>
        <p:txBody>
          <a:bodyPr/>
          <a:lstStyle/>
          <a:p>
            <a:r>
              <a:rPr lang="en-US" dirty="0" smtClean="0"/>
              <a:t>4E-BP is not inhibited by testosterone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344632"/>
            <a:ext cx="9111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gastrocnemius, day </a:t>
            </a:r>
            <a:r>
              <a:rPr lang="en-US" sz="1400" dirty="0"/>
              <a:t>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Could not employ polysome profiling. 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are less correlated with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Glucocorticoids’ transcriptional </a:t>
            </a:r>
            <a:r>
              <a:rPr lang="en-US" dirty="0"/>
              <a:t>effect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targets of 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83263" y="6211669"/>
            <a:ext cx="68212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smtClean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13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09488"/>
            <a:ext cx="8515350" cy="1325563"/>
          </a:xfrm>
        </p:spPr>
        <p:txBody>
          <a:bodyPr/>
          <a:lstStyle/>
          <a:p>
            <a:r>
              <a:rPr lang="en-US" dirty="0" smtClean="0"/>
              <a:t>Mechanisms of Akt desensitization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and IGF-I are equally affected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02" y="2498182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65056" y="5554030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206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caveat: conditions may change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76" y="2214430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2894895" y="626644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170" y="365126"/>
            <a:ext cx="8406021" cy="1325563"/>
          </a:xfrm>
        </p:spPr>
        <p:txBody>
          <a:bodyPr/>
          <a:lstStyle/>
          <a:p>
            <a:r>
              <a:rPr lang="en-US" dirty="0" smtClean="0"/>
              <a:t>Targets for testosterone alleviation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528" y="239615"/>
            <a:ext cx="7886700" cy="1325563"/>
          </a:xfrm>
        </p:spPr>
        <p:txBody>
          <a:bodyPr/>
          <a:lstStyle/>
          <a:p>
            <a:r>
              <a:rPr lang="en-US" dirty="0" smtClean="0"/>
              <a:t>Foxo as mediators of testosterone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38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03" y="121827"/>
            <a:ext cx="8898194" cy="1325563"/>
          </a:xfrm>
        </p:spPr>
        <p:txBody>
          <a:bodyPr/>
          <a:lstStyle/>
          <a:p>
            <a:r>
              <a:rPr lang="en-US" dirty="0" smtClean="0"/>
              <a:t>Insulin / IGF-I could be the Foxo-overruling 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more path towards Akt desensitization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" y="1652388"/>
            <a:ext cx="4440636" cy="40581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806612" y="5702338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  <p:grpSp>
        <p:nvGrpSpPr>
          <p:cNvPr id="5" name="Group 4"/>
          <p:cNvGrpSpPr/>
          <p:nvPr/>
        </p:nvGrpSpPr>
        <p:grpSpPr>
          <a:xfrm rot="494582">
            <a:off x="1461374" y="2835868"/>
            <a:ext cx="2633549" cy="284164"/>
            <a:chOff x="2713703" y="3033737"/>
            <a:chExt cx="1615051" cy="284164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2713703" y="3175819"/>
              <a:ext cx="1592826" cy="10815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4306529" y="3033737"/>
              <a:ext cx="22225" cy="284164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71" y="2097157"/>
            <a:ext cx="4318030" cy="3141831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134280" y="5341156"/>
            <a:ext cx="31130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Britto et al., </a:t>
            </a:r>
            <a:r>
              <a:rPr lang="en-US" altLang="en-US" sz="1800" i="1" dirty="0" smtClean="0">
                <a:latin typeface="+mn-lt"/>
              </a:rPr>
              <a:t>Am J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2014.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504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Foxo signaling, mediated by IGF-I and  / or REDD1.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Testosterone pushes the transcriptional lever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 is partly restored by testosterone co-administration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effect on  translation is understudied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estosterone partly reverses REDD1 upregulation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1994540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8214" y="641268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793587" y="641268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243232" y="641268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17987" y="2905665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gastrocnemius 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3034" y="5221162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quadriceps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07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61270"/>
            <a:ext cx="7886700" cy="1325563"/>
          </a:xfrm>
        </p:spPr>
        <p:txBody>
          <a:bodyPr/>
          <a:lstStyle/>
          <a:p>
            <a:r>
              <a:rPr lang="en-US" dirty="0" smtClean="0"/>
              <a:t>Akt (Ser 473) does not respond to testosterone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-1" y="6488668"/>
            <a:ext cx="91440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Gastrocnemius, 7 day.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628649" y="16127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Akt (Ser 473) does not respond to testosterone in hypersensitive levator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Foxo signals.</a:t>
            </a:r>
          </a:p>
          <a:p>
            <a:r>
              <a:rPr lang="en-US" dirty="0" smtClean="0"/>
              <a:t>Transcriptional mediators Klf15 and Foxo are altered by testosterone.</a:t>
            </a:r>
          </a:p>
          <a:p>
            <a:r>
              <a:rPr lang="en-US" dirty="0" smtClean="0"/>
              <a:t>REDD1 and IGF-I are partly restored by testosterone.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Foxo signaling, mediated by IGF-I and  / or REDD1.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6527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…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in </a:t>
            </a:r>
            <a:r>
              <a:rPr lang="en-US" dirty="0" smtClean="0"/>
              <a:t>vitro </a:t>
            </a:r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 cell studies document dexamethasone-induced proteolysis, Foxo </a:t>
            </a:r>
            <a:r>
              <a:rPr lang="en-US" sz="2800" dirty="0" smtClean="0"/>
              <a:t>induction, LC3 accumulation </a:t>
            </a:r>
            <a:r>
              <a:rPr lang="en-US" sz="2800" dirty="0" smtClean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Mouse cell studies are scarce.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Testosterone + Glucocorticoid on rodent </a:t>
            </a:r>
            <a:r>
              <a:rPr lang="en-US" sz="2800" dirty="0" smtClean="0"/>
              <a:t>myotubes </a:t>
            </a:r>
            <a:r>
              <a:rPr lang="en-US" sz="2800" dirty="0" smtClean="0"/>
              <a:t>is not published.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Many </a:t>
            </a:r>
            <a:r>
              <a:rPr lang="en-US" sz="2800" dirty="0" smtClean="0"/>
              <a:t>studies discuss effect of the glucocorticoids or combination on differentiating cells.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dirty="0">
                <a:cs typeface="Segoe UI" panose="020B0502040204020203" pitchFamily="34" charset="0"/>
              </a:rPr>
              <a:t>Dexa  is anabolic, pro-proliferative for the undifferentiated muscle </a:t>
            </a:r>
            <a:r>
              <a:rPr lang="en-GB" altLang="en-US" dirty="0" smtClean="0">
                <a:cs typeface="Segoe UI" panose="020B0502040204020203" pitchFamily="34" charset="0"/>
              </a:rPr>
              <a:t>cells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885826" y="3034892"/>
            <a:ext cx="195938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Serum-free medium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71" y="368096"/>
            <a:ext cx="8262512" cy="1325563"/>
          </a:xfrm>
        </p:spPr>
        <p:txBody>
          <a:bodyPr/>
          <a:lstStyle/>
          <a:p>
            <a:r>
              <a:rPr lang="en-US" dirty="0" smtClean="0"/>
              <a:t>Novel computer-assisted analysis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344" y="188001"/>
            <a:ext cx="7886700" cy="1325563"/>
          </a:xfrm>
        </p:spPr>
        <p:txBody>
          <a:bodyPr/>
          <a:lstStyle/>
          <a:p>
            <a:r>
              <a:rPr lang="en-US" dirty="0" smtClean="0"/>
              <a:t>Cell diameter is rescued by testosterone co-administration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751" y="2577358"/>
            <a:ext cx="71675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Total protein content is restored by testosterone co-administration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955" y="2577358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682955" y="3253427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M.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686129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054304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686129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054304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23" y="365126"/>
            <a:ext cx="8295554" cy="1325563"/>
          </a:xfrm>
        </p:spPr>
        <p:txBody>
          <a:bodyPr/>
          <a:lstStyle/>
          <a:p>
            <a:r>
              <a:rPr lang="en-US" dirty="0" smtClean="0"/>
              <a:t>Assaying protein </a:t>
            </a:r>
            <a:r>
              <a:rPr lang="en-US" dirty="0" smtClean="0"/>
              <a:t>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</a:t>
              </a:r>
              <a:r>
                <a:rPr lang="en-GB" altLang="en-US" dirty="0" smtClean="0">
                  <a:cs typeface="Segoe UI" panose="020B0502040204020203" pitchFamily="34" charset="0"/>
                </a:rPr>
                <a:t>M.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lack of sensitivity for 4h and 30h.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Protein synthesis </a:t>
            </a:r>
            <a:r>
              <a:rPr lang="en-US" dirty="0" smtClean="0"/>
              <a:t>exhibits paradoxical, late </a:t>
            </a:r>
            <a:r>
              <a:rPr lang="en-US" dirty="0" smtClean="0"/>
              <a:t>increase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Contradict phenotype in direction, timing.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605100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61066" y="1690688"/>
            <a:ext cx="7821869" cy="4415143"/>
            <a:chOff x="-142875" y="-14288"/>
            <a:chExt cx="5627688" cy="295592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44513" y="585788"/>
              <a:ext cx="4745037" cy="98425"/>
              <a:chOff x="343" y="369"/>
              <a:chExt cx="2989" cy="62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343" y="400"/>
                <a:ext cx="2989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43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8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9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44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95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20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6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71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20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70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942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3902075" y="15875"/>
              <a:ext cx="1582738" cy="536575"/>
              <a:chOff x="2458" y="10"/>
              <a:chExt cx="997" cy="338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94" y="13"/>
                <a:ext cx="9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58" y="10"/>
                <a:ext cx="2" cy="338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1090613" y="-14288"/>
              <a:ext cx="1052512" cy="568326"/>
              <a:chOff x="687" y="-9"/>
              <a:chExt cx="663" cy="358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705" y="-9"/>
                <a:ext cx="64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687" y="65"/>
                <a:ext cx="0" cy="285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906837" y="867505"/>
              <a:ext cx="1528762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902075" y="814388"/>
              <a:ext cx="10636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902075" y="974725"/>
              <a:ext cx="1000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04825" y="781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30213" y="94297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388" y="1104900"/>
              <a:ext cx="992187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457200" y="793750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-142875" y="938213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505200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1019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700338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297113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8954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090613" y="814388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2388" y="165735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57200" y="1333500"/>
              <a:ext cx="587375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0213" y="149542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457200" y="1346200"/>
              <a:ext cx="77788" cy="479425"/>
            </a:xfrm>
            <a:prstGeom prst="leftBrace">
              <a:avLst>
                <a:gd name="adj1" fmla="val 5336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-142875" y="1490663"/>
              <a:ext cx="539750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505200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1019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700338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297113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8954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090613" y="1365250"/>
              <a:ext cx="742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195763" y="1365250"/>
              <a:ext cx="11430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200525" y="1527175"/>
              <a:ext cx="10953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2075" y="1365250"/>
              <a:ext cx="234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2075" y="1527175"/>
              <a:ext cx="234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77837" y="1900238"/>
              <a:ext cx="566738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0213" y="20621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457200" y="1912938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-142875" y="20574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505200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1019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700338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297113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954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090613" y="1928813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595813" y="1928813"/>
              <a:ext cx="11430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600575" y="2093913"/>
              <a:ext cx="107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02125" y="1928813"/>
              <a:ext cx="250825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302125" y="2093913"/>
              <a:ext cx="250825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7837" y="2432050"/>
              <a:ext cx="566738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30213" y="25955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7200" y="2446338"/>
              <a:ext cx="77788" cy="477837"/>
            </a:xfrm>
            <a:prstGeom prst="leftBrace">
              <a:avLst>
                <a:gd name="adj1" fmla="val 5318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-142875" y="25908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3505200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1019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700338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297113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18954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1090613" y="2462213"/>
              <a:ext cx="74295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002213" y="2462213"/>
              <a:ext cx="11430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08563" y="2627313"/>
              <a:ext cx="109537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4708525" y="2462213"/>
              <a:ext cx="255588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708525" y="2627313"/>
              <a:ext cx="2555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902075" y="1928813"/>
              <a:ext cx="319088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902075" y="2093913"/>
              <a:ext cx="3190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9020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0207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30212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30212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5563" y="2227263"/>
              <a:ext cx="995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388" y="275590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505200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101975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700338" y="1139825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505200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101975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700338" y="1681163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902075" y="1681163"/>
              <a:ext cx="234950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5052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101975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26924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902075" y="2251075"/>
              <a:ext cx="3190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302125" y="2251075"/>
              <a:ext cx="250825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90207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50996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309721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30212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4708525" y="2789238"/>
              <a:ext cx="2555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701925" y="2789238"/>
              <a:ext cx="3444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very low tracer uptake past 48 hour.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4" y="1402746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24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24 hour</a:t>
            </a:r>
            <a:r>
              <a:rPr lang="en-US" sz="1400" dirty="0"/>
              <a:t>, statistically significant difference between Dexa and </a:t>
            </a:r>
            <a:r>
              <a:rPr lang="en-US" sz="1400" dirty="0" smtClean="0"/>
              <a:t>Dexa + 500 nM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Correlate with phenotype in direction, timing.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3210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25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 tests in vitro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2513564"/>
            <a:ext cx="8841474" cy="2762979"/>
            <a:chOff x="19050" y="-147598"/>
            <a:chExt cx="5456238" cy="1795423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04775" y="698500"/>
              <a:ext cx="5370513" cy="95250"/>
              <a:chOff x="66" y="440"/>
              <a:chExt cx="3383" cy="60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6" y="473"/>
                <a:ext cx="338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69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98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557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44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41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70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270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41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870325" y="42863"/>
              <a:ext cx="872596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Start steroid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treatments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835400" y="30163"/>
              <a:ext cx="3175" cy="6477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82625" y="138113"/>
              <a:ext cx="1316038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Start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differentiation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655638" y="214313"/>
              <a:ext cx="3175" cy="4683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4249738" y="800100"/>
              <a:ext cx="1182687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>
                  <a:latin typeface="+mn-lt"/>
                  <a:cs typeface="Segoe UI" panose="020B0502040204020203" pitchFamily="34" charset="0"/>
                </a:rPr>
                <a:t>Time (days)</a:t>
              </a: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343025" y="1160463"/>
              <a:ext cx="1049338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9050" y="825500"/>
              <a:ext cx="571500" cy="1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1739900" y="992188"/>
              <a:ext cx="650875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15605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49288" y="849313"/>
              <a:ext cx="858837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783183" y="-147598"/>
              <a:ext cx="75982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b" anchorCtr="1">
              <a:spAutoFit/>
            </a:bodyPr>
            <a:lstStyle/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Protein</a:t>
              </a:r>
            </a:p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labeling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2468563" y="341313"/>
              <a:ext cx="3175" cy="3286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2471738" y="468928"/>
              <a:ext cx="1367432" cy="732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841750" y="1028700"/>
              <a:ext cx="390525" cy="127000"/>
            </a:xfrm>
            <a:prstGeom prst="rect">
              <a:avLst/>
            </a:prstGeom>
            <a:solidFill>
              <a:srgbClr val="CCCCCC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01930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4749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30525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386138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84175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38296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47491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930525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4297363" y="1268413"/>
              <a:ext cx="1127125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Collection of measured medium</a:t>
              </a: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4243388" y="1174750"/>
              <a:ext cx="3175" cy="4730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3841750" y="1390650"/>
              <a:ext cx="3175" cy="24606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V="1">
              <a:off x="3838575" y="1468438"/>
              <a:ext cx="404813" cy="1428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237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Inhibitor tests in vitro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1500189"/>
            <a:ext cx="8244618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2400" y="2829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1821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Strongest inhibition of proteolysis with proteasome inhibitor MG132..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Non-negligible effect of lysosome </a:t>
            </a:r>
            <a:r>
              <a:rPr lang="en-US" sz="1400" smtClean="0"/>
              <a:t>inhibitor chloroquine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Repression to basal level with T co-administration.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IGF1R inhibitor did not alter T effect.</a:t>
            </a:r>
          </a:p>
        </p:txBody>
      </p:sp>
    </p:spTree>
    <p:extLst>
      <p:ext uri="{BB962C8B-B14F-4D97-AF65-F5344CB8AC3E}">
        <p14:creationId xmlns:p14="http://schemas.microsoft.com/office/powerpoint/2010/main" val="17297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46946" y="3653049"/>
            <a:ext cx="4692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Akt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672" y="1690689"/>
            <a:ext cx="150891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Glucocorticoids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3852" y="4424169"/>
            <a:ext cx="59539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Foxo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4490" y="5195289"/>
            <a:ext cx="7544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MuRF1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5766" y="5966409"/>
            <a:ext cx="417624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proteasome / </a:t>
            </a: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ubiquitin </a:t>
            </a: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- mediated catabolism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2710" y="2989116"/>
            <a:ext cx="6186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IGF-I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1691" y="1690689"/>
            <a:ext cx="16558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Anabolic steroids</a:t>
            </a:r>
          </a:p>
        </p:txBody>
      </p:sp>
      <p:sp>
        <p:nvSpPr>
          <p:cNvPr id="14" name="Straight Connector 13"/>
          <p:cNvSpPr/>
          <p:nvPr/>
        </p:nvSpPr>
        <p:spPr>
          <a:xfrm flipH="1">
            <a:off x="6855650" y="20776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/>
          <p:cNvSpPr/>
          <p:nvPr/>
        </p:nvSpPr>
        <p:spPr>
          <a:xfrm>
            <a:off x="2861670" y="2054648"/>
            <a:ext cx="3701040" cy="944664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/>
          <p:cNvSpPr/>
          <p:nvPr/>
        </p:nvSpPr>
        <p:spPr>
          <a:xfrm flipH="1">
            <a:off x="5037869" y="3278648"/>
            <a:ext cx="1545604" cy="481587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>
            <a:off x="4782629" y="3912969"/>
            <a:ext cx="5041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ysDash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 flipH="1">
            <a:off x="4780469" y="5473209"/>
            <a:ext cx="2160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 flipH="1">
            <a:off x="4782989" y="4708209"/>
            <a:ext cx="721" cy="54864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2761949" y="20776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037870" y="20704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4" name="Straight Connector 23"/>
          <p:cNvSpPr>
            <a:spLocks noChangeAspect="1"/>
          </p:cNvSpPr>
          <p:nvPr/>
        </p:nvSpPr>
        <p:spPr>
          <a:xfrm rot="16200000" flipH="1">
            <a:off x="4985157" y="4326244"/>
            <a:ext cx="118872" cy="15916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5" name="Straight Connector 24"/>
          <p:cNvSpPr>
            <a:spLocks/>
          </p:cNvSpPr>
          <p:nvPr/>
        </p:nvSpPr>
        <p:spPr>
          <a:xfrm rot="10800000" flipH="1">
            <a:off x="4696230" y="4485009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/>
          <p:cNvSpPr>
            <a:spLocks noChangeAspect="1"/>
          </p:cNvSpPr>
          <p:nvPr/>
        </p:nvSpPr>
        <p:spPr>
          <a:xfrm rot="9660000" flipH="1">
            <a:off x="6523834" y="2952115"/>
            <a:ext cx="77753" cy="10411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56674" y="3082030"/>
            <a:ext cx="790322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REDD1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 flipH="1">
            <a:off x="2542538" y="20704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 flipV="1">
            <a:off x="2861670" y="2044319"/>
            <a:ext cx="3776519" cy="979335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headEnd type="stealth" w="lg" len="lg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2542538" y="3407646"/>
            <a:ext cx="1961929" cy="321691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1" name="Straight Connector 30"/>
          <p:cNvSpPr>
            <a:spLocks noChangeAspect="1"/>
          </p:cNvSpPr>
          <p:nvPr/>
        </p:nvSpPr>
        <p:spPr>
          <a:xfrm rot="9300000" flipH="1">
            <a:off x="4448055" y="3664940"/>
            <a:ext cx="106759" cy="142948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2" name="Straight Connector 31"/>
          <p:cNvSpPr>
            <a:spLocks/>
          </p:cNvSpPr>
          <p:nvPr/>
        </p:nvSpPr>
        <p:spPr>
          <a:xfrm rot="10800000" flipH="1">
            <a:off x="2458973" y="3004722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95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sensitive assays for Akt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Better models of IGF-I inhibition.</a:t>
            </a:r>
          </a:p>
          <a:p>
            <a:r>
              <a:rPr lang="en-US" dirty="0" smtClean="0"/>
              <a:t>Mechanistic studies of REDD1 in T co-administration.</a:t>
            </a:r>
          </a:p>
          <a:p>
            <a:r>
              <a:rPr lang="en-US" dirty="0" smtClean="0"/>
              <a:t>More sensitive measurements of protein synthesis.</a:t>
            </a:r>
          </a:p>
          <a:p>
            <a:r>
              <a:rPr lang="en-US" dirty="0" smtClean="0"/>
              <a:t>More mechanistic studies of autophagy.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 is 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</a:t>
            </a:r>
            <a:r>
              <a:rPr lang="en-US" dirty="0" smtClean="0"/>
              <a:t>+.</a:t>
            </a:r>
            <a:endParaRPr lang="en-US" dirty="0"/>
          </a:p>
          <a:p>
            <a:r>
              <a:rPr lang="en-US" dirty="0" smtClean="0"/>
              <a:t>Males with hypercortisolism have lower testosterone.</a:t>
            </a:r>
          </a:p>
          <a:p>
            <a:r>
              <a:rPr lang="en-US" dirty="0" smtClean="0"/>
              <a:t>Testosterone was part of standard of care.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76" y="1690689"/>
            <a:ext cx="6293848" cy="42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Females </a:t>
            </a:r>
            <a:r>
              <a:rPr lang="en-US" dirty="0"/>
              <a:t>with hypercortisolism have </a:t>
            </a:r>
            <a:r>
              <a:rPr lang="en-US" dirty="0" smtClean="0"/>
              <a:t>hirsutism.</a:t>
            </a:r>
          </a:p>
          <a:p>
            <a:r>
              <a:rPr lang="en-US" dirty="0" smtClean="0"/>
              <a:t>Males receiving testosterone supplementation might be at higher risk for heart disease, prostate cancer etc.</a:t>
            </a:r>
          </a:p>
          <a:p>
            <a:r>
              <a:rPr lang="en-US" dirty="0" smtClean="0"/>
              <a:t>“Safer” alternatives are desirable.</a:t>
            </a:r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testosterone working?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hypothesis</a:t>
            </a:r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</a:t>
            </a:r>
            <a:r>
              <a:rPr lang="en-US" dirty="0" smtClean="0"/>
              <a:t>component</a:t>
            </a:r>
          </a:p>
          <a:p>
            <a:r>
              <a:rPr lang="en-US" dirty="0" smtClean="0"/>
              <a:t>Stimulates intramuscular IGF-I expression.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5135</TotalTime>
  <Words>2131</Words>
  <Application>Microsoft Office PowerPoint</Application>
  <PresentationFormat>On-screen Show (4:3)</PresentationFormat>
  <Paragraphs>573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Segoe UI</vt:lpstr>
      <vt:lpstr>Cabin</vt:lpstr>
      <vt:lpstr>Arial</vt:lpstr>
      <vt:lpstr>FreeSans</vt:lpstr>
      <vt:lpstr>Times New Roman</vt:lpstr>
      <vt:lpstr>Droid Sans Fallback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Glucocorticoids effect on  translation is understudied</vt:lpstr>
      <vt:lpstr>Therapeutic approaches to GM</vt:lpstr>
      <vt:lpstr>Why testosterone?</vt:lpstr>
      <vt:lpstr>Why not testosterone?</vt:lpstr>
      <vt:lpstr>How is testosterone working?</vt:lpstr>
      <vt:lpstr>Animal models</vt:lpstr>
      <vt:lpstr>Rats respond to glucocorticoids</vt:lpstr>
      <vt:lpstr>Mice respond to glucocorticoids</vt:lpstr>
      <vt:lpstr>Rat muscles are protected by testosterone co-administration</vt:lpstr>
      <vt:lpstr>Rat muscles are protected by testosterone co-administration</vt:lpstr>
      <vt:lpstr>First hypothesis</vt:lpstr>
      <vt:lpstr>In vivo test</vt:lpstr>
      <vt:lpstr>Progressive loss of body weight is alleviated by testosterone</vt:lpstr>
      <vt:lpstr>In vivo test</vt:lpstr>
      <vt:lpstr>Net effects on body weight becomes evident at later stage</vt:lpstr>
      <vt:lpstr>Testosterone partly restores lean mass</vt:lpstr>
      <vt:lpstr>Testosterone partly restores individual muscles</vt:lpstr>
      <vt:lpstr>Conclusion so far</vt:lpstr>
      <vt:lpstr>Metabolic mechanisms of Dexa</vt:lpstr>
      <vt:lpstr>Protein synthesis and Dexa</vt:lpstr>
      <vt:lpstr>Protein synthesis and Dexa: caveats</vt:lpstr>
      <vt:lpstr>Testosterone effect on atrophying muscle</vt:lpstr>
      <vt:lpstr>Second hypothesis</vt:lpstr>
      <vt:lpstr>MuRF1 is restored to baseline levels by testosterone co-administration</vt:lpstr>
      <vt:lpstr>Chymotrypsin-like activity correlates with phenotype</vt:lpstr>
      <vt:lpstr>Dexamethasone represses autophagosome-associated genes</vt:lpstr>
      <vt:lpstr>Cathepsin L activity does not correlate with phenotype</vt:lpstr>
      <vt:lpstr>Prenylated LC3 isoform indicates autophagy unchanged</vt:lpstr>
      <vt:lpstr>Calpain markers did not correlate with the phenotype</vt:lpstr>
      <vt:lpstr>Translation regulators appear unchanged</vt:lpstr>
      <vt:lpstr>4E-BP is not inhibited by testosterone</vt:lpstr>
      <vt:lpstr>Conclusions so far</vt:lpstr>
      <vt:lpstr>Glucocorticoids’ transcriptional effect</vt:lpstr>
      <vt:lpstr>More transcriptional targets of Dexa</vt:lpstr>
      <vt:lpstr>Insulin signaling</vt:lpstr>
      <vt:lpstr>Mechanisms of Akt desensitization</vt:lpstr>
      <vt:lpstr>Insulin and IGF-I are equally affected</vt:lpstr>
      <vt:lpstr>Important caveat: conditions may change results</vt:lpstr>
      <vt:lpstr>Targets for testosterone alleviation</vt:lpstr>
      <vt:lpstr>Foxo as mediators of testosterone</vt:lpstr>
      <vt:lpstr>Insulin / IGF-I could be the Foxo-overruling factor</vt:lpstr>
      <vt:lpstr>One more path towards Akt desensitization</vt:lpstr>
      <vt:lpstr>Third hypothesis</vt:lpstr>
      <vt:lpstr>Testosterone pushes the transcriptional lever</vt:lpstr>
      <vt:lpstr>IGF-I is partly restored by testosterone co-administration</vt:lpstr>
      <vt:lpstr>Testosterone partly reverses REDD1 upregulation</vt:lpstr>
      <vt:lpstr>Akt (Ser 473) does not respond to testosterone</vt:lpstr>
      <vt:lpstr>PowerPoint Presentation</vt:lpstr>
      <vt:lpstr>Conclusions so far</vt:lpstr>
      <vt:lpstr>Hypotheses</vt:lpstr>
      <vt:lpstr>Previous in vitro models</vt:lpstr>
      <vt:lpstr>Dexa  is anabolic, pro-proliferative for the undifferentiated muscle cells</vt:lpstr>
      <vt:lpstr>Novel computer-assisted analysis</vt:lpstr>
      <vt:lpstr>Cell diameter is rescued by testosterone co-administration</vt:lpstr>
      <vt:lpstr>Total protein content is restored by testosterone co-administration</vt:lpstr>
      <vt:lpstr>First hypothesis</vt:lpstr>
      <vt:lpstr>Assaying protein synthesis in vitro</vt:lpstr>
      <vt:lpstr>Protein synthesis exhibits paradoxical, late increase</vt:lpstr>
      <vt:lpstr>Protein degradation in vitro</vt:lpstr>
      <vt:lpstr>Protein degradation in vitro</vt:lpstr>
      <vt:lpstr>Second hypothesis</vt:lpstr>
      <vt:lpstr>Inhibitor tests in vitro</vt:lpstr>
      <vt:lpstr>Inhibitor tests in vitro</vt:lpstr>
      <vt:lpstr>Conclusion</vt:lpstr>
      <vt:lpstr>Future directions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228</cp:revision>
  <dcterms:created xsi:type="dcterms:W3CDTF">2015-07-04T16:17:21Z</dcterms:created>
  <dcterms:modified xsi:type="dcterms:W3CDTF">2015-07-11T05:51:42Z</dcterms:modified>
</cp:coreProperties>
</file>